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6370" autoAdjust="0"/>
  </p:normalViewPr>
  <p:slideViewPr>
    <p:cSldViewPr>
      <p:cViewPr varScale="1">
        <p:scale>
          <a:sx n="104" d="100"/>
          <a:sy n="104" d="100"/>
        </p:scale>
        <p:origin x="174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6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1659642"/>
            <a:ext cx="4747895" cy="380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5B2B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5326" y="1730672"/>
            <a:ext cx="3862070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0618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904" y="345327"/>
            <a:ext cx="1139591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4987" y="7208081"/>
            <a:ext cx="62738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56715" y="7200977"/>
            <a:ext cx="1943100" cy="17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entity/mental_health/evidence/atlas/executive_summary_ch.pdf?ua=1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www.who.int/entity/mental_health/evidence/atlas/executive_summary_ar.pdf?ua=1" TargetMode="External"/><Relationship Id="rId12" Type="http://schemas.openxmlformats.org/officeDocument/2006/relationships/hyperlink" Target="http://www.who.int/mental_health/mindbank/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entity/mental_health/evidence/atlas/executive_summary_en.pdf?ua=1" TargetMode="External"/><Relationship Id="rId11" Type="http://schemas.openxmlformats.org/officeDocument/2006/relationships/hyperlink" Target="http://www.who.int/entity/mental_health/evidence/atlas/executive_summary_ru.pdf?ua=1" TargetMode="External"/><Relationship Id="rId5" Type="http://schemas.openxmlformats.org/officeDocument/2006/relationships/hyperlink" Target="http://www.who.int/mental_health/evidence/atlas/mental_health_atlas_2014/en/" TargetMode="External"/><Relationship Id="rId10" Type="http://schemas.openxmlformats.org/officeDocument/2006/relationships/hyperlink" Target="http://www.who.int/entity/mental_health/evidence/atlas/executive_summary_es.pdf?ua=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who.int/entity/mental_health/evidence/atlas/executive_summary_fr.pdf?ua=1" TargetMode="Externa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10665/89966/8/9789241506021_ita.pdf" TargetMode="External"/><Relationship Id="rId13" Type="http://schemas.openxmlformats.org/officeDocument/2006/relationships/hyperlink" Target="http://whqlibdoc.who.int/publications/2011/9789243548067_spa.pdf" TargetMode="External"/><Relationship Id="rId18" Type="http://schemas.openxmlformats.org/officeDocument/2006/relationships/hyperlink" Target="http://www.who.int/mental_health/advocacy/investment_paper_lancet_psychiatry_final.pdf?ua=1" TargetMode="External"/><Relationship Id="rId26" Type="http://schemas.openxmlformats.org/officeDocument/2006/relationships/hyperlink" Target="https://youtu.be/XiCrniLQGYc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://www.who.int/mediacentre/factsheets/fs369/ar/" TargetMode="External"/><Relationship Id="rId7" Type="http://schemas.openxmlformats.org/officeDocument/2006/relationships/hyperlink" Target="http://apps.who.int/iris/bitstream/10665/89966/5/9789241506021_jpn.pdf" TargetMode="External"/><Relationship Id="rId12" Type="http://schemas.openxmlformats.org/officeDocument/2006/relationships/hyperlink" Target="http://apps.who.int/iris/bitstream/10665/44501/1/9789242548068_fre.pdf" TargetMode="External"/><Relationship Id="rId17" Type="http://schemas.openxmlformats.org/officeDocument/2006/relationships/hyperlink" Target="http://www.who.int/mental_health/advocacy/wb_background_paper.pdf" TargetMode="External"/><Relationship Id="rId25" Type="http://schemas.openxmlformats.org/officeDocument/2006/relationships/hyperlink" Target="http://www.who.int/mediacentre/factsheets/fs369/es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ris.paho.org/xmlui/handle/123456789/18648" TargetMode="External"/><Relationship Id="rId20" Type="http://schemas.openxmlformats.org/officeDocument/2006/relationships/hyperlink" Target="http://www.who.int/mediacentre/factsheets/fs369/en/" TargetMode="External"/><Relationship Id="rId29" Type="http://schemas.openxmlformats.org/officeDocument/2006/relationships/hyperlink" Target="http://www.who.int/mental_health/advocacy/WB_event_infographics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iris/bitstream/10665/97488/1/9789243506029_spa.pdf?ua=1" TargetMode="External"/><Relationship Id="rId11" Type="http://schemas.openxmlformats.org/officeDocument/2006/relationships/hyperlink" Target="http://www.who.int/iris/bitstream/10665/44406/8/9789290219590_ara.pdf?ua=1" TargetMode="External"/><Relationship Id="rId24" Type="http://schemas.openxmlformats.org/officeDocument/2006/relationships/hyperlink" Target="http://www.who.int/mediacentre/factsheets/fs369/ru/" TargetMode="External"/><Relationship Id="rId5" Type="http://schemas.openxmlformats.org/officeDocument/2006/relationships/hyperlink" Target="http://apps.who.int/iris/bitstream/10665/89969/1/9789242506020_fre.pdf" TargetMode="External"/><Relationship Id="rId15" Type="http://schemas.openxmlformats.org/officeDocument/2006/relationships/hyperlink" Target="http://apps.who.int/iris/bitstream/10665/44406/14/9789241548069-per.pdf" TargetMode="External"/><Relationship Id="rId23" Type="http://schemas.openxmlformats.org/officeDocument/2006/relationships/hyperlink" Target="http://www.who.int/mediacentre/factsheets/fs369/fr/" TargetMode="External"/><Relationship Id="rId28" Type="http://schemas.openxmlformats.org/officeDocument/2006/relationships/hyperlink" Target="https://youtu.be/THT43iz9E8Y" TargetMode="External"/><Relationship Id="rId10" Type="http://schemas.openxmlformats.org/officeDocument/2006/relationships/hyperlink" Target="http://apps.who.int/iris/bitstream/10665/44406/1/9789241548069_eng.pdf" TargetMode="External"/><Relationship Id="rId19" Type="http://schemas.openxmlformats.org/officeDocument/2006/relationships/hyperlink" Target="http://www.who.int/mental_health/advocacy/investment_paper_lancet_psychiatry_final.pdf" TargetMode="External"/><Relationship Id="rId4" Type="http://schemas.openxmlformats.org/officeDocument/2006/relationships/hyperlink" Target="http://www.who.int/iris/bitstream/10665/89966/1/9789241506021_eng.pdf?ua=1" TargetMode="External"/><Relationship Id="rId9" Type="http://schemas.openxmlformats.org/officeDocument/2006/relationships/hyperlink" Target="http://www.who.int/mental_health/mhgap/mhGAP_intervention_guide_02/en/" TargetMode="External"/><Relationship Id="rId14" Type="http://schemas.openxmlformats.org/officeDocument/2006/relationships/hyperlink" Target="http://apps.who.int/iris/bitstream/10665/44406/11/9784904561898_jpn.pdf" TargetMode="External"/><Relationship Id="rId22" Type="http://schemas.openxmlformats.org/officeDocument/2006/relationships/hyperlink" Target="http://www.who.int/mediacentre/factsheets/fs369/zh/" TargetMode="External"/><Relationship Id="rId27" Type="http://schemas.openxmlformats.org/officeDocument/2006/relationships/hyperlink" Target="https://youtu.be/2VRRx7Mtep8" TargetMode="External"/><Relationship Id="rId30" Type="http://schemas.openxmlformats.org/officeDocument/2006/relationships/hyperlink" Target="http://www.who.int/mental_health/advocacy/WB_event_infographics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http://www.who.int/campaigns/world-health-day/2017/posters-depression/e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hyperlink" Target="http://www.who.int/campaigns/world-health-day/2017/handouts-depression/f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hyperlink" Target="http://www.who.int/campaigns/world-health-day/2017/handouts-depression/zh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who.int/campaigns/world-health-day/2017/handouts-depression/ar/" TargetMode="External"/><Relationship Id="rId20" Type="http://schemas.openxmlformats.org/officeDocument/2006/relationships/hyperlink" Target="http://www.who.int/campaigns/world-health-day/2017/handouts-depression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urowhopol@who.int" TargetMode="External"/><Relationship Id="rId11" Type="http://schemas.openxmlformats.org/officeDocument/2006/relationships/image" Target="../media/image23.jpg"/><Relationship Id="rId5" Type="http://schemas.openxmlformats.org/officeDocument/2006/relationships/hyperlink" Target="mailto:whd17@who.int" TargetMode="External"/><Relationship Id="rId15" Type="http://schemas.openxmlformats.org/officeDocument/2006/relationships/hyperlink" Target="http://www.who.int/campaigns/world-health-day/2017/handouts-depression/en/" TargetMode="External"/><Relationship Id="rId10" Type="http://schemas.openxmlformats.org/officeDocument/2006/relationships/image" Target="../media/image22.jpg"/><Relationship Id="rId19" Type="http://schemas.openxmlformats.org/officeDocument/2006/relationships/hyperlink" Target="toolkit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10691999" cy="651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2003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1311" y="173921"/>
            <a:ext cx="31503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400" b="1" spc="-10" dirty="0">
                <a:solidFill>
                  <a:srgbClr val="FFFFFF"/>
                </a:solidFill>
                <a:latin typeface="Tahoma"/>
                <a:cs typeface="Tahoma"/>
              </a:rPr>
              <a:t>ŚWIATOWY DZIEŃ ZDROWIA 2017</a:t>
            </a:r>
            <a:endParaRPr lang="pl-PL" sz="1400" spc="-1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9700" y="3043996"/>
            <a:ext cx="54101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  <a:endParaRPr lang="pl-P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330953"/>
            <a:ext cx="106934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5"/>
              </a:lnSpc>
            </a:pPr>
            <a:r>
              <a:rPr lang="pl-PL" sz="4300" spc="-135" dirty="0">
                <a:solidFill>
                  <a:srgbClr val="106186"/>
                </a:solidFill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Depresja</a:t>
            </a:r>
            <a:endParaRPr sz="4300" dirty="0">
              <a:latin typeface="Tw Cen MT Condensed Extra Bold" panose="020B0803020202020204" pitchFamily="34" charset="-18"/>
              <a:cs typeface="Microsoft Sans Serif" panose="020B0604020202020204" pitchFamily="34" charset="0"/>
            </a:endParaRPr>
          </a:p>
          <a:p>
            <a:pPr algn="ctr">
              <a:lnSpc>
                <a:spcPts val="8490"/>
              </a:lnSpc>
            </a:pPr>
            <a:r>
              <a:rPr lang="pl-PL" sz="7800" b="1" spc="-29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Porozmawiajmy</a:t>
            </a:r>
            <a:endParaRPr sz="7800" b="1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1" y="7204363"/>
            <a:ext cx="2095500" cy="17262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www.who.int/depression/en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2198548"/>
            <a:ext cx="343852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6000"/>
              </a:lnSpc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Przez cały okres kampanii będziemy prowadzić komunikację w mediach społecznościowych: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7306" y="2734158"/>
            <a:ext cx="22256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Arial"/>
                <a:cs typeface="Arial"/>
              </a:rPr>
              <a:t>https://www.facebook.com/WHO/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06" y="3056026"/>
            <a:ext cx="20808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latin typeface="Arial"/>
                <a:cs typeface="Arial"/>
              </a:rPr>
              <a:t>https://twitter.com/who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@WHO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306" y="3377895"/>
            <a:ext cx="2171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latin typeface="Arial"/>
                <a:cs typeface="Arial"/>
              </a:rPr>
              <a:t>https://www.youtube.com/c/who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3699764"/>
            <a:ext cx="430720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9410"/>
            <a:r>
              <a:rPr sz="1100" spc="40" dirty="0">
                <a:latin typeface="Arial"/>
                <a:cs typeface="Arial"/>
              </a:rPr>
              <a:t>https://www.instagram.com/who/@worldhealthorganization</a:t>
            </a:r>
            <a:r>
              <a:rPr sz="1100" spc="20" dirty="0">
                <a:latin typeface="Arial"/>
                <a:cs typeface="Arial"/>
              </a:rPr>
              <a:t> </a:t>
            </a:r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Główny hasztag wykorzystywany w kampanii to #</a:t>
            </a:r>
            <a:r>
              <a:rPr lang="pl-PL" sz="1100" spc="-5" dirty="0" err="1">
                <a:latin typeface="Arial"/>
                <a:cs typeface="Arial"/>
              </a:rPr>
              <a:t>LetsTalk</a:t>
            </a:r>
            <a:r>
              <a:rPr lang="pl-PL" sz="1100" spc="-5" dirty="0">
                <a:latin typeface="Arial"/>
                <a:cs typeface="Arial"/>
              </a:rPr>
              <a:t>, ale będą także pojawiały się wpisy z hasztagiem #</a:t>
            </a:r>
            <a:r>
              <a:rPr lang="pl-PL" sz="1100" spc="-5" dirty="0" err="1">
                <a:latin typeface="Arial"/>
                <a:cs typeface="Arial"/>
              </a:rPr>
              <a:t>depression</a:t>
            </a:r>
            <a:r>
              <a:rPr lang="pl-PL" sz="1100" spc="-5" dirty="0">
                <a:latin typeface="Arial"/>
                <a:cs typeface="Arial"/>
              </a:rPr>
              <a:t> oraz #</a:t>
            </a:r>
            <a:r>
              <a:rPr lang="pl-PL" sz="1100" spc="-5" dirty="0" err="1">
                <a:latin typeface="Arial"/>
                <a:cs typeface="Arial"/>
              </a:rPr>
              <a:t>mentalhealth</a:t>
            </a:r>
            <a:r>
              <a:rPr lang="pl-PL" sz="1100" spc="-5" dirty="0">
                <a:latin typeface="Arial"/>
                <a:cs typeface="Arial"/>
              </a:rPr>
              <a:t>.</a:t>
            </a:r>
          </a:p>
          <a:p>
            <a:pPr marL="12700" marR="5080" indent="-12700"/>
            <a:endParaRPr lang="pl-PL" sz="1100" spc="-5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Zachęcamy do udostępniania naszych postów w Waszych sieciach, udostępniania Waszych własnych materiałów i włączania się do dyskusji na tematy związane z kampanią.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4186" y="2270103"/>
            <a:ext cx="14047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LetsTalk</a:t>
            </a:r>
          </a:p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(Porozmawiajmy)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206" y="2217000"/>
            <a:ext cx="256832" cy="295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4186" y="2804103"/>
            <a:ext cx="10237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4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depression</a:t>
            </a:r>
            <a:endParaRPr lang="pl-PL" sz="1200" b="1" spc="4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(depresja)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206" y="2751010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4186" y="3338103"/>
            <a:ext cx="19664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7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mentalhealth</a:t>
            </a:r>
            <a:endParaRPr lang="pl-PL" sz="1200" b="1" spc="7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(zdrowie psychiczne)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206" y="3285007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045" y="2667015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2A4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close/>
              </a:path>
              <a:path w="88900" h="180339">
                <a:moveTo>
                  <a:pt x="88836" y="66167"/>
                </a:move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close/>
              </a:path>
              <a:path w="88900" h="180339">
                <a:moveTo>
                  <a:pt x="60477" y="0"/>
                </a:move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ln w="6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096" y="270821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7298" y="1602544"/>
            <a:ext cx="926000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Udostępnianie informacji i materiałów w mediach społecznościowych</a:t>
            </a:r>
          </a:p>
        </p:txBody>
      </p:sp>
      <p:sp>
        <p:nvSpPr>
          <p:cNvPr id="25" name="object 25"/>
          <p:cNvSpPr/>
          <p:nvPr/>
        </p:nvSpPr>
        <p:spPr>
          <a:xfrm>
            <a:off x="897045" y="2989507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697" y="3061521"/>
            <a:ext cx="163195" cy="141605"/>
          </a:xfrm>
          <a:custGeom>
            <a:avLst/>
            <a:gdLst/>
            <a:ahLst/>
            <a:cxnLst/>
            <a:rect l="l" t="t" r="r" b="b"/>
            <a:pathLst>
              <a:path w="163194" h="141605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close/>
              </a:path>
              <a:path w="163194" h="141605">
                <a:moveTo>
                  <a:pt x="115159" y="0"/>
                </a:move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close/>
              </a:path>
              <a:path w="163194" h="141605">
                <a:moveTo>
                  <a:pt x="162737" y="18970"/>
                </a:move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close/>
              </a:path>
              <a:path w="163194" h="141605">
                <a:moveTo>
                  <a:pt x="162712" y="3603"/>
                </a:move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695" y="3060205"/>
            <a:ext cx="169545" cy="142875"/>
          </a:xfrm>
          <a:custGeom>
            <a:avLst/>
            <a:gdLst/>
            <a:ahLst/>
            <a:cxnLst/>
            <a:rect l="l" t="t" r="r" b="b"/>
            <a:pathLst>
              <a:path w="169544" h="142875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close/>
              </a:path>
              <a:path w="169544" h="142875">
                <a:moveTo>
                  <a:pt x="116435" y="0"/>
                </a:move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close/>
              </a:path>
              <a:path w="169544" h="142875">
                <a:moveTo>
                  <a:pt x="169138" y="19686"/>
                </a:move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close/>
              </a:path>
              <a:path w="169544" h="142875">
                <a:moveTo>
                  <a:pt x="162178" y="5208"/>
                </a:move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864" y="30651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505" y="30783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045" y="331201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618" y="3385529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568" y="3385574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close/>
              </a:path>
              <a:path w="168275" h="118745">
                <a:moveTo>
                  <a:pt x="126456" y="118003"/>
                </a:move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close/>
              </a:path>
              <a:path w="168275" h="118745">
                <a:moveTo>
                  <a:pt x="166409" y="37815"/>
                </a:move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8273" y="3420894"/>
            <a:ext cx="33655" cy="45085"/>
          </a:xfrm>
          <a:custGeom>
            <a:avLst/>
            <a:gdLst/>
            <a:ahLst/>
            <a:cxnLst/>
            <a:rect l="l" t="t" r="r" b="b"/>
            <a:pathLst>
              <a:path w="33655" h="45085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045" y="365401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E74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165" y="3702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146" y="37521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765" y="372701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0" name="Symbol zastępczy daty 3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4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4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4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>
            <a:spLocks noChangeArrowheads="1"/>
          </p:cNvSpPr>
          <p:nvPr/>
        </p:nvSpPr>
        <p:spPr bwMode="auto">
          <a:xfrm>
            <a:off x="3871913" y="3824288"/>
            <a:ext cx="1455737" cy="1984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887299" y="1659642"/>
            <a:ext cx="4747895" cy="455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dirty="0">
                <a:latin typeface="Tw Cen MT Condensed Extra Bold" panose="020B0803020202020204" pitchFamily="34" charset="-18"/>
              </a:rPr>
              <a:t>Materiały dla dziennikarzy</a:t>
            </a:r>
            <a:endParaRPr lang="pl-PL" dirty="0">
              <a:latin typeface="Tw Cen MT Condensed Extra Bold" panose="020B0803020202020204" pitchFamily="34" charset="-18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Jeżeli jesteś dziennikarzem zajmującym się tematyką związaną z depresją, poniżej znajdziesz kilka pomysłów, które mogą być</a:t>
            </a: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inspiracja: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Dowiedz się, jakie jest rozpowszechnienie depresji w Twoim kraju, gdzie szukać pomocy i jaką można uzyskać pomoc.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Jak postrzega się depresje w Twoim kraju? 	Czy zmiany zmienia się postrzeganie 		depresji?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Które organizacje zaangażowane są w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działania na rzecz poprawy stanu zdrowia psychicznego? W jakich dziedzinach udało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im się odnieść sukcesy? Jakie są wyzwania?</a:t>
            </a:r>
          </a:p>
          <a:p>
            <a:pPr marL="12700" marR="2266315">
              <a:lnSpc>
                <a:spcPct val="106100"/>
              </a:lnSpc>
              <a:spcBef>
                <a:spcPts val="850"/>
              </a:spcBef>
            </a:pPr>
            <a:r>
              <a:rPr lang="pl-PL" sz="1100" spc="-25" dirty="0">
                <a:solidFill>
                  <a:srgbClr val="000000"/>
                </a:solidFill>
                <a:latin typeface="Arial"/>
                <a:cs typeface="Arial"/>
              </a:rPr>
              <a:t>Skontaktuj się z rządowymi jednostkami udzielającymi informacji, biurem WHO oraz organizacjami zaangażowanymi w działania na rzecz zdrowia psychicznego w Twoim kraju.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0299" y="2450298"/>
            <a:ext cx="3213100" cy="363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Poniżej zamieszczamy materiały, które mogą być pomocne: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GB" sz="100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zdrowia psychicznego WHO</a:t>
            </a:r>
          </a:p>
          <a:p>
            <a:pPr marL="317500" marR="5080" indent="-114300">
              <a:lnSpc>
                <a:spcPct val="108300"/>
              </a:lnSpc>
              <a:spcBef>
                <a:spcPts val="280"/>
              </a:spcBef>
            </a:pPr>
            <a:r>
              <a:rPr lang="pl-PL" sz="1000" spc="15" dirty="0">
                <a:latin typeface="Arial" panose="020B0604020202020204" pitchFamily="34" charset="0"/>
                <a:cs typeface="Arial" panose="020B0604020202020204" pitchFamily="34" charset="0"/>
              </a:rPr>
              <a:t>Przedstawia dane z całego świata tworzące obraz zasobów udostępnianych na potrzeby zdrowia psychicznego w  poszczególnych krajach i pokazujące, w jaki sposób zasoby te z czasem ewoluowały.</a:t>
            </a:r>
          </a:p>
          <a:p>
            <a:pPr marL="292100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angielski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103505" indent="12700">
              <a:lnSpc>
                <a:spcPct val="108300"/>
              </a:lnSpc>
              <a:spcBef>
                <a:spcPts val="280"/>
              </a:spcBef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Podsumowanie w języku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angielskim,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arabskim,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chińskim,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francuskim,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hiszpańskim,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rosyjskim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000" b="1" spc="-65" dirty="0" err="1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pl-PL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nt. zdrowia psychicznego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000" b="1" spc="-65" dirty="0">
              <a:solidFill>
                <a:srgbClr val="10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pl-PL" sz="1000" spc="5" dirty="0">
                <a:latin typeface="Arial" panose="020B0604020202020204" pitchFamily="34" charset="0"/>
                <a:cs typeface="Arial" panose="020B0604020202020204" pitchFamily="34" charset="0"/>
              </a:rPr>
              <a:t>Zapewnia dostęp do krajowych polityk, strategii i regulacji prawnych dotyczących zdrowia psychicznego i problemów uzależnień uporządkowanych według krajów.</a:t>
            </a:r>
          </a:p>
          <a:p>
            <a:pPr marL="715963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9250" y="5056074"/>
            <a:ext cx="1948180" cy="1394460"/>
          </a:xfrm>
          <a:custGeom>
            <a:avLst/>
            <a:gdLst/>
            <a:ahLst/>
            <a:cxnLst/>
            <a:rect l="l" t="t" r="r" b="b"/>
            <a:pathLst>
              <a:path w="1948179" h="1394460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9260" y="5056073"/>
            <a:ext cx="1948179" cy="1394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529" y="3161705"/>
            <a:ext cx="1456690" cy="1988820"/>
          </a:xfrm>
          <a:custGeom>
            <a:avLst/>
            <a:gdLst/>
            <a:ahLst/>
            <a:cxnLst/>
            <a:rect l="l" t="t" r="r" b="b"/>
            <a:pathLst>
              <a:path w="1456690" h="1988820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7594" y="3161703"/>
            <a:ext cx="1456563" cy="1988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1344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299" y="1730799"/>
            <a:ext cx="3978910" cy="4644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spc="-4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działania na rzecz zdrowia psychicznego 2013-2020</a:t>
            </a:r>
          </a:p>
          <a:p>
            <a:pPr marL="12700" marR="74930">
              <a:lnSpc>
                <a:spcPct val="108300"/>
              </a:lnSpc>
              <a:spcBef>
                <a:spcPts val="280"/>
              </a:spcBef>
            </a:pPr>
            <a:r>
              <a:rPr lang="pl-PL" sz="1000" spc="35" dirty="0">
                <a:latin typeface="Arial" panose="020B0604020202020204" pitchFamily="34" charset="0"/>
                <a:cs typeface="Arial" panose="020B0604020202020204" pitchFamily="34" charset="0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angielski,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japoński, </a:t>
            </a:r>
            <a:r>
              <a:rPr lang="en-GB" sz="10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włoski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pl-PL" sz="1000" spc="-5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Zainicjowany przez WHO program działania na rzecz domykania luki w działaniach na rzecz zdrowia psychicznego (mhGAP)</a:t>
            </a:r>
          </a:p>
          <a:p>
            <a:pPr marL="12700" marR="83820">
              <a:lnSpc>
                <a:spcPct val="108300"/>
              </a:lnSpc>
              <a:spcBef>
                <a:spcPts val="280"/>
              </a:spcBef>
            </a:pPr>
            <a:r>
              <a:rPr lang="pl-PL" sz="1000" spc="-5" dirty="0">
                <a:latin typeface="Arial" panose="020B0604020202020204" pitchFamily="34" charset="0"/>
                <a:cs typeface="Arial" panose="020B0604020202020204" pitchFamily="34" charset="0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2.0: 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300"/>
              </a:lnSpc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pl-PL"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angielski,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arabski,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japoński, </a:t>
            </a:r>
            <a:r>
              <a:rPr lang="en-GB" sz="1000" b="1" spc="-60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perski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, 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portugalski, 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675326" y="1730672"/>
            <a:ext cx="3862070" cy="507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>
              <a:lnSpc>
                <a:spcPct val="108300"/>
              </a:lnSpc>
            </a:pPr>
            <a:r>
              <a:rPr lang="pl-PL" b="0" spc="-60" dirty="0">
                <a:latin typeface="Arial" panose="020B0604020202020204" pitchFamily="34" charset="0"/>
                <a:cs typeface="Arial" panose="020B0604020202020204" pitchFamily="34" charset="0"/>
              </a:rPr>
              <a:t>Opracowanie wstępne przygotowane dla wydarzenia organizowanego przez Bank Światowy i WHO „wychodząc z cienia – zdrowie psychiczne jako globalny priorytet rozwojowy”</a:t>
            </a:r>
          </a:p>
          <a:p>
            <a:pPr marL="12700" marR="233045">
              <a:lnSpc>
                <a:spcPct val="108300"/>
              </a:lnSpc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9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01370">
              <a:lnSpc>
                <a:spcPct val="108300"/>
              </a:lnSpc>
            </a:pPr>
            <a:r>
              <a:rPr lang="pl-PL" b="0" spc="-85" dirty="0">
                <a:latin typeface="Arial" panose="020B0604020202020204" pitchFamily="34" charset="0"/>
                <a:cs typeface="Arial" panose="020B0604020202020204" pitchFamily="34" charset="0"/>
              </a:rPr>
              <a:t>Zwiększenie skali leczenia depresji i zaburzeń lękowych:  analiza zysków, które mogą przynieść globalne inwestycje w tym obszarze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Publikacja w The Lancet Psychiatry, kwiecień 2016</a:t>
            </a:r>
            <a:endParaRPr b="0" spc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18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9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55" dirty="0">
                <a:latin typeface="Arial" panose="020B0604020202020204" pitchFamily="34" charset="0"/>
                <a:cs typeface="Arial" panose="020B0604020202020204" pitchFamily="34" charset="0"/>
              </a:rPr>
              <a:t>Arkusz informacji WHO na temat depresji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angielski, </a:t>
            </a:r>
            <a:r>
              <a:rPr lang="pl-PL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arabski,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chiński,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francuski,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hiszpański,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rosyjski</a:t>
            </a:r>
            <a:endParaRPr lang="pl-PL"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5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75" dirty="0">
                <a:latin typeface="Arial" panose="020B0604020202020204" pitchFamily="34" charset="0"/>
                <a:cs typeface="Arial" panose="020B0604020202020204" pitchFamily="34" charset="0"/>
              </a:rPr>
              <a:t>Filmy</a:t>
            </a:r>
            <a:endParaRPr b="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Miałem czarnego psa o imieniu depresja</a:t>
            </a:r>
            <a:r>
              <a:rPr spc="-3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pc="-3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5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Żyjąc z czarnym psem</a:t>
            </a:r>
            <a:endParaRPr lang="pl-PL"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7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5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Zdrowie psychiczne jako globalny priorytet rozwojowy</a:t>
            </a:r>
            <a:endParaRPr spc="-2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8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zdrowotne i ekonomiczne z inwestowania w zdrowie psychiczne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angielski, </a:t>
            </a:r>
            <a:r>
              <a:rPr lang="en-GB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hiszpański</a:t>
            </a:r>
            <a:endParaRPr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30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</a:t>
            </a:r>
            <a:br>
              <a:rPr lang="pl-PL" spc="-120" dirty="0">
                <a:latin typeface="Tw Cen MT Condensed Extra Bold" panose="020B0803020202020204" pitchFamily="34" charset="-18"/>
              </a:rPr>
            </a:br>
            <a:endParaRPr lang="pl-PL" spc="-120" dirty="0">
              <a:latin typeface="Tw Cen MT Condensed Extra Bold" panose="020B0803020202020204" pitchFamily="34" charset="-1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7" name="object 7"/>
          <p:cNvSpPr/>
          <p:nvPr/>
        </p:nvSpPr>
        <p:spPr>
          <a:xfrm>
            <a:off x="4153188" y="3023984"/>
            <a:ext cx="2298564" cy="24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4837" y="3277155"/>
            <a:ext cx="3025775" cy="3025140"/>
          </a:xfrm>
          <a:custGeom>
            <a:avLst/>
            <a:gdLst/>
            <a:ahLst/>
            <a:cxnLst/>
            <a:rect l="l" t="t" r="r" b="b"/>
            <a:pathLst>
              <a:path w="3025775" h="3025140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4838" y="3277146"/>
            <a:ext cx="3025152" cy="302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1659642"/>
            <a:ext cx="4053840" cy="430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Założenia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294005">
              <a:lnSpc>
                <a:spcPct val="106100"/>
              </a:lnSpc>
              <a:spcBef>
                <a:spcPts val="2280"/>
              </a:spcBef>
            </a:pPr>
            <a:r>
              <a:rPr lang="pl-PL" sz="1100" spc="40" dirty="0">
                <a:latin typeface="Arial"/>
                <a:cs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</a:p>
          <a:p>
            <a:pPr>
              <a:lnSpc>
                <a:spcPct val="106000"/>
              </a:lnSpc>
              <a:spcBef>
                <a:spcPts val="850"/>
              </a:spcBef>
            </a:pPr>
            <a:r>
              <a:rPr lang="pl-PL" altLang="pl-PL" sz="1100" b="1" dirty="0">
                <a:solidFill>
                  <a:srgbClr val="44AD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Tematem przewodnim kampanii z okazji obchodów Światowego Dnia Zdrowia 2017 jest depresja</a:t>
            </a:r>
            <a:r>
              <a:rPr lang="pl-PL" altLang="pl-PL" sz="1100" b="1" dirty="0">
                <a:solidFill>
                  <a:srgbClr val="44ADAE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 marL="12700" marR="1546860">
              <a:lnSpc>
                <a:spcPct val="106100"/>
              </a:lnSpc>
              <a:spcBef>
                <a:spcPts val="850"/>
              </a:spcBef>
            </a:pPr>
            <a:r>
              <a:rPr lang="pl-PL" sz="1100" spc="20" dirty="0">
                <a:latin typeface="Arial"/>
                <a:cs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6466" y="2451106"/>
            <a:ext cx="3702050" cy="173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lang="pl-PL" sz="1100" spc="20" dirty="0">
                <a:latin typeface="Arial"/>
                <a:cs typeface="Arial"/>
              </a:rPr>
              <a:t>W najgorszym przypadku depresja może być przyczyną samobójstwa i jest drugą najczęściej występującą przyczyną zgonów w grupie osób w wieku 15-29 lat. </a:t>
            </a:r>
          </a:p>
          <a:p>
            <a:pPr marL="742950" marR="111760" indent="-152400">
              <a:lnSpc>
                <a:spcPct val="1061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</a:p>
        </p:txBody>
      </p:sp>
      <p:sp>
        <p:nvSpPr>
          <p:cNvPr id="12" name="object 12"/>
          <p:cNvSpPr/>
          <p:nvPr/>
        </p:nvSpPr>
        <p:spPr>
          <a:xfrm>
            <a:off x="6641998" y="4266006"/>
            <a:ext cx="2195995" cy="2195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279900" y="7195742"/>
            <a:ext cx="2171852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  <a:endParaRPr lang="pl-PL" b="1" spc="6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1997" y="4969802"/>
            <a:ext cx="219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1200" dirty="0">
                <a:solidFill>
                  <a:schemeClr val="bg1"/>
                </a:solidFill>
              </a:rPr>
              <a:t>Jeśli masz pytania dotyczące kampanii, prosimy o kontakt mailowy na adres </a:t>
            </a:r>
            <a:r>
              <a:rPr lang="pl-PL" altLang="en-US" sz="1200" b="1" dirty="0">
                <a:solidFill>
                  <a:schemeClr val="bg1"/>
                </a:solidFill>
              </a:rPr>
              <a:t>whd17@who.int</a:t>
            </a:r>
            <a:r>
              <a:rPr lang="pl-PL" altLang="en-US" sz="1200" dirty="0">
                <a:solidFill>
                  <a:schemeClr val="bg1"/>
                </a:solidFill>
              </a:rPr>
              <a:t>. Odpowiemy możliwie najszybciej.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946900" y="4467225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solidFill>
                  <a:schemeClr val="bg1"/>
                </a:solidFill>
                <a:latin typeface="Tw Cen MT Condensed Extra Bold" panose="020B0803020202020204" pitchFamily="34" charset="-18"/>
              </a:rPr>
              <a:t>Pytania?</a:t>
            </a:r>
            <a:endParaRPr lang="en-GB" sz="2600" b="1" dirty="0">
              <a:solidFill>
                <a:schemeClr val="bg1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781"/>
            <a:ext cx="756719" cy="179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825"/>
            <a:ext cx="1086533" cy="33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00" y="1565700"/>
            <a:ext cx="48267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Ten przewodnik jest dla ciebie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383" y="1657895"/>
            <a:ext cx="4380675" cy="458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>
              <a:lnSpc>
                <a:spcPct val="787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Co staramy się osiągnąć?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endParaRPr lang="pl-PL" sz="1100" spc="-15" dirty="0">
              <a:latin typeface="Arial"/>
              <a:cs typeface="Arial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r>
              <a:rPr lang="pl-PL" sz="1100" spc="-15" dirty="0">
                <a:latin typeface="Arial"/>
                <a:cs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 lang="pl-PL" sz="1100" dirty="0">
              <a:latin typeface="Times New Roman"/>
              <a:cs typeface="Times New Roman"/>
            </a:endParaRPr>
          </a:p>
          <a:p>
            <a:pPr marL="739775" marR="186055">
              <a:lnSpc>
                <a:spcPct val="106100"/>
              </a:lnSpc>
              <a:spcBef>
                <a:spcPts val="1200"/>
              </a:spcBef>
            </a:pPr>
            <a:r>
              <a:rPr lang="pl-PL" sz="1100" spc="40" dirty="0">
                <a:latin typeface="Arial"/>
                <a:cs typeface="Arial"/>
              </a:rPr>
              <a:t>Mówiąc konkretnie staramy się uzyskać następujące efekty: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Osoby cierpiące na depresję będą szukały pomocy;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Rodziny, przyjaciele i znajomi osób zmagających się z depresją będą w stanie zapewnić im wsparcie </a:t>
            </a:r>
          </a:p>
        </p:txBody>
      </p:sp>
      <p:sp>
        <p:nvSpPr>
          <p:cNvPr id="11" name="object 11"/>
          <p:cNvSpPr/>
          <p:nvPr/>
        </p:nvSpPr>
        <p:spPr>
          <a:xfrm>
            <a:off x="3807812" y="3243944"/>
            <a:ext cx="3051554" cy="3056057"/>
          </a:xfrm>
          <a:custGeom>
            <a:avLst/>
            <a:gdLst/>
            <a:ahLst/>
            <a:cxnLst/>
            <a:rect l="l" t="t" r="r" b="b"/>
            <a:pathLst>
              <a:path w="3062604" h="3062604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028" y="3048013"/>
            <a:ext cx="2682052" cy="3117520"/>
          </a:xfrm>
          <a:custGeom>
            <a:avLst/>
            <a:gdLst/>
            <a:ahLst/>
            <a:cxnLst/>
            <a:rect l="l" t="t" r="r" b="b"/>
            <a:pathLst>
              <a:path w="2691765" h="3124200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close/>
              </a:path>
              <a:path w="2691765" h="3124200">
                <a:moveTo>
                  <a:pt x="1050987" y="3098800"/>
                </a:move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close/>
              </a:path>
              <a:path w="2691765" h="3124200">
                <a:moveTo>
                  <a:pt x="2375117" y="3073400"/>
                </a:move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close/>
              </a:path>
              <a:path w="2691765" h="3124200">
                <a:moveTo>
                  <a:pt x="1077454" y="3086100"/>
                </a:move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close/>
              </a:path>
              <a:path w="2691765" h="3124200">
                <a:moveTo>
                  <a:pt x="1136145" y="3073400"/>
                </a:move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close/>
              </a:path>
              <a:path w="2691765" h="3124200">
                <a:moveTo>
                  <a:pt x="2445221" y="2755900"/>
                </a:move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close/>
              </a:path>
              <a:path w="2691765" h="3124200">
                <a:moveTo>
                  <a:pt x="1175602" y="3060700"/>
                </a:move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close/>
              </a:path>
              <a:path w="2691765" h="3124200">
                <a:moveTo>
                  <a:pt x="2414966" y="3060700"/>
                </a:move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close/>
              </a:path>
              <a:path w="2691765" h="3124200">
                <a:moveTo>
                  <a:pt x="2421989" y="3035300"/>
                </a:move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close/>
              </a:path>
              <a:path w="2691765" h="3124200">
                <a:moveTo>
                  <a:pt x="2392414" y="2997200"/>
                </a:move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close/>
              </a:path>
              <a:path w="2691765" h="3124200">
                <a:moveTo>
                  <a:pt x="2691385" y="2971800"/>
                </a:move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close/>
              </a:path>
              <a:path w="2691765" h="3124200">
                <a:moveTo>
                  <a:pt x="2418432" y="2743200"/>
                </a:move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close/>
              </a:path>
              <a:path w="2691765" h="3124200">
                <a:moveTo>
                  <a:pt x="2393842" y="2717800"/>
                </a:move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close/>
              </a:path>
              <a:path w="2691765" h="3124200">
                <a:moveTo>
                  <a:pt x="1701199" y="711200"/>
                </a:move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close/>
              </a:path>
              <a:path w="2691765" h="3124200">
                <a:moveTo>
                  <a:pt x="1579695" y="647700"/>
                </a:move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close/>
              </a:path>
              <a:path w="2691765" h="3124200">
                <a:moveTo>
                  <a:pt x="1286305" y="12700"/>
                </a:move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close/>
              </a:path>
              <a:path w="2691765" h="3124200">
                <a:moveTo>
                  <a:pt x="1256816" y="0"/>
                </a:move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84987" y="7208442"/>
            <a:ext cx="625116" cy="1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127500" y="7208443"/>
            <a:ext cx="2057400" cy="16854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4" name="object 14"/>
          <p:cNvSpPr/>
          <p:nvPr/>
        </p:nvSpPr>
        <p:spPr>
          <a:xfrm>
            <a:off x="4001023" y="3048013"/>
            <a:ext cx="2687240" cy="31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28967" y="3240757"/>
            <a:ext cx="3051566" cy="3056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pole tekstowe 17"/>
          <p:cNvSpPr txBox="1"/>
          <p:nvPr/>
        </p:nvSpPr>
        <p:spPr>
          <a:xfrm>
            <a:off x="588498" y="2743329"/>
            <a:ext cx="3964022" cy="269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9695">
              <a:lnSpc>
                <a:spcPct val="106100"/>
              </a:lnSpc>
              <a:spcBef>
                <a:spcPts val="2050"/>
              </a:spcBef>
            </a:pPr>
            <a:r>
              <a:rPr lang="pl-PL" sz="1100" spc="30" dirty="0">
                <a:latin typeface="Arial"/>
                <a:cs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</a:p>
          <a:p>
            <a:pPr marL="12700" marR="99695"/>
            <a:endParaRPr lang="pl-PL" sz="1100" spc="30" dirty="0">
              <a:latin typeface="Arial"/>
              <a:cs typeface="Arial"/>
            </a:endParaRP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Bez względu na to, czy pracujesz w administracji rządowej, organizacji pozarządowej czy w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mediach, czy jesteś lekarzem, nauczycielem, dziennikarzem, blogerem, rodzicem, czy po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prostu osobą, która usłyszała o kampanii i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chciałaby się do niej przyłączyć, ten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przewodnik jest właśnie dla Ciebie</a:t>
            </a:r>
            <a:endParaRPr lang="pl-PL" sz="1100" dirty="0">
              <a:latin typeface="Arial"/>
              <a:cs typeface="Arial"/>
            </a:endParaRPr>
          </a:p>
          <a:p>
            <a:endParaRPr lang="en-GB" sz="1100" dirty="0"/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486025"/>
            <a:ext cx="3184752" cy="384156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904" y="1381067"/>
            <a:ext cx="3919854" cy="516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spc="-4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Czym jest depresja</a:t>
            </a:r>
            <a:r>
              <a:rPr sz="3600" spc="-95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?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Ponadto u osób cierpiących na depresję </a:t>
            </a:r>
          </a:p>
          <a:p>
            <a:pPr marL="12700" marR="442595">
              <a:lnSpc>
                <a:spcPct val="106100"/>
              </a:lnSpc>
            </a:pPr>
            <a:r>
              <a:rPr lang="pl-PL" sz="1100" spc="25" dirty="0">
                <a:latin typeface="Arial"/>
                <a:cs typeface="Arial"/>
              </a:rPr>
              <a:t>występują następujące objawy: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brak energii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zmiana apetytu;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dłuższy lub krótszy sen;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stany lękowe;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trudności z koncentracją;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niezdecydowanie;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niepokój;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bycia bezwartościowym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winy lub beznadziei; oraz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myśli o samookaleczeniu lub samobójcze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5895" y="1381067"/>
            <a:ext cx="4411969" cy="4042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Główny aspekt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88900">
              <a:lnSpc>
                <a:spcPct val="106100"/>
              </a:lnSpc>
              <a:spcBef>
                <a:spcPts val="2050"/>
              </a:spcBef>
            </a:pPr>
            <a:r>
              <a:rPr lang="pl-PL" sz="1100" spc="35" dirty="0">
                <a:latin typeface="Arial"/>
                <a:cs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</a:p>
          <a:p>
            <a:pPr marL="542925" marR="88900" indent="-193675">
              <a:lnSpc>
                <a:spcPct val="106100"/>
              </a:lnSpc>
              <a:spcBef>
                <a:spcPts val="1200"/>
              </a:spcBef>
              <a:tabLst>
                <a:tab pos="714375" algn="l"/>
                <a:tab pos="809625" algn="l"/>
              </a:tabLst>
            </a:pPr>
            <a:r>
              <a:rPr lang="pl-PL" sz="1100" spc="35" dirty="0">
                <a:latin typeface="Arial"/>
                <a:cs typeface="Arial"/>
              </a:rPr>
              <a:t>Poruszenie tematu depresji i rozmowa z członkiem rodziny, przyjacielem lub pracownikiem opieki zdrowotnej, czy też w większej grupie, na przykład w szkole, miejscu pracy                                      	czy w miejscach spotkań towarzyskich albo w 	przestrzeni publicznej, np. w mediach informacyjnych, 	w blogach czy w mediach społecznościowych, 	pomoże przełamać stygmatyzację i w efekcie zachęci 	większą liczbę osób do szukania pomocy.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</a:t>
            </a:r>
            <a:br>
              <a:rPr lang="pl-PL" spc="-120" dirty="0">
                <a:latin typeface="Tw Cen MT Condensed Extra Bold" panose="020B0803020202020204" pitchFamily="34" charset="-18"/>
              </a:rPr>
            </a:br>
            <a:endParaRPr lang="pl-PL" spc="-120" dirty="0">
              <a:latin typeface="Tw Cen MT Condensed Extra Bold" panose="020B0803020202020204" pitchFamily="34" charset="-18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822242" y="3261588"/>
            <a:ext cx="3038424" cy="30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599815"/>
            <a:ext cx="3484879" cy="5123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Hasło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-5" dirty="0">
                <a:latin typeface="Arial"/>
                <a:cs typeface="Arial"/>
              </a:rPr>
              <a:t>Hasło kampanii brzmi: </a:t>
            </a:r>
            <a:r>
              <a:rPr lang="pl-PL" sz="1100" b="1" spc="-5" dirty="0">
                <a:latin typeface="Arial"/>
                <a:cs typeface="Arial"/>
              </a:rPr>
              <a:t>Depresja – porozmawiajmy o niej.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Do kogo chcemy dotrzeć?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20" dirty="0">
                <a:latin typeface="Arial"/>
                <a:cs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depresja występuje nieproporcjonalnie częściej: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młodzież nastoletnią i młodych dorosłych,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kobiety w wieku rozrodczym (zwłaszcza po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urodzeniu dziecka) i osoby starsze (po 60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roku życia). Materiały przygotowane z myślą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o tych grupach dostępne są w zestawie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materiałów kampanii. 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Główne przesłanie</a:t>
            </a:r>
            <a:endParaRPr sz="1900" dirty="0">
              <a:latin typeface="Arial Black"/>
              <a:cs typeface="Arial Black"/>
            </a:endParaRPr>
          </a:p>
          <a:p>
            <a:pPr marL="103505" marR="683895" indent="-90805">
              <a:lnSpc>
                <a:spcPct val="106100"/>
              </a:lnSpc>
              <a:spcBef>
                <a:spcPts val="1255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to powszechnie występujące zaburzenie psychiczne, które dotyka osoby w każdym wieku, ze wszystkich środowisk i we wszystkich krajach.</a:t>
            </a:r>
          </a:p>
        </p:txBody>
      </p:sp>
      <p:sp>
        <p:nvSpPr>
          <p:cNvPr id="10" name="object 10"/>
          <p:cNvSpPr/>
          <p:nvPr/>
        </p:nvSpPr>
        <p:spPr>
          <a:xfrm>
            <a:off x="4587341" y="2882620"/>
            <a:ext cx="1862886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6500" y="1601819"/>
            <a:ext cx="3790950" cy="487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5" dirty="0">
                <a:latin typeface="Arial"/>
                <a:cs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</a:p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jest przyczyną cierpienia psychicznego i może wpływać na zdolność do wykonywania nawet 		   najprostszych, codziennych czynności, niszcząc niekiedy 	       relacje z rodziną i przyjaciółmi. </a:t>
            </a:r>
          </a:p>
          <a:p>
            <a:pPr marL="808038" marR="354330" lvl="1" indent="-92075">
              <a:lnSpc>
                <a:spcPct val="106100"/>
              </a:lnSpc>
              <a:spcBef>
                <a:spcPts val="565"/>
              </a:spcBef>
              <a:buClr>
                <a:srgbClr val="55B2B5"/>
              </a:buClr>
              <a:buFont typeface="Arial Black"/>
              <a:buChar char="•"/>
              <a:tabLst>
                <a:tab pos="808038" algn="l"/>
              </a:tabLst>
            </a:pPr>
            <a:r>
              <a:rPr lang="pl-PL" sz="1100" spc="40" dirty="0">
                <a:latin typeface="Arial"/>
                <a:cs typeface="Arial"/>
              </a:rPr>
              <a:t>Nieleczona, może uniemożliwiać chorym osobom pracę lub uczestniczenie w życiu rodzinnym i społecznym.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1073150" algn="l"/>
              </a:tabLst>
            </a:pPr>
            <a:r>
              <a:rPr lang="pl-PL" sz="1100" spc="20" dirty="0">
                <a:latin typeface="Arial"/>
                <a:cs typeface="Arial"/>
              </a:rPr>
              <a:t>W najgorszym przypadku depresja może doprowadzić do samobójstwa.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981075" algn="l"/>
              </a:tabLst>
            </a:pPr>
            <a:r>
              <a:rPr lang="pl-PL" sz="1100" spc="20" dirty="0">
                <a:latin typeface="Arial"/>
                <a:cs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</a:p>
          <a:p>
            <a:pPr marL="809625" lvl="2" indent="-920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622300" algn="l"/>
                <a:tab pos="895350" algn="l"/>
              </a:tabLst>
            </a:pPr>
            <a:r>
              <a:rPr lang="pl-PL" sz="1100" spc="20" dirty="0">
                <a:latin typeface="Arial"/>
                <a:cs typeface="Arial"/>
              </a:rPr>
              <a:t>Przezwyciężenie często spotykanej stygmatyzacji depresji spowoduje, że więcej osób będzie szukało pomocy.</a:t>
            </a:r>
          </a:p>
          <a:p>
            <a:pPr marL="265113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891540" algn="l"/>
              </a:tabLst>
            </a:pPr>
            <a:r>
              <a:rPr lang="pl-PL" sz="1100" spc="20" dirty="0">
                <a:latin typeface="Arial"/>
                <a:cs typeface="Arial"/>
              </a:rPr>
              <a:t>Rozmowa z zaufanymi osobami może być pierwszym krokiem do wyjścia z depresji.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602544"/>
            <a:ext cx="4061041" cy="171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W jaki sposób możesz się zaangażować?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pl-PL" sz="13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Wykorzystaj materiały przygotowane na potrzeby kampanii lub dokonaj ich adaptacji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lang="pl-PL" sz="1100" spc="-10" dirty="0">
                <a:latin typeface="Arial"/>
                <a:cs typeface="Arial"/>
              </a:rPr>
              <a:t>Przygotowaliśmy serię plakatów i ulotek (w języku angielskim), które mają rozpocząć kampanię.</a:t>
            </a:r>
          </a:p>
        </p:txBody>
      </p:sp>
      <p:sp>
        <p:nvSpPr>
          <p:cNvPr id="8" name="object 8"/>
          <p:cNvSpPr/>
          <p:nvPr/>
        </p:nvSpPr>
        <p:spPr>
          <a:xfrm>
            <a:off x="801712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80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998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0" y="3683056"/>
            <a:ext cx="1679280" cy="2436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969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255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249" y="3683056"/>
            <a:ext cx="1679275" cy="243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458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6743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6756" y="3683056"/>
            <a:ext cx="1679270" cy="2436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6214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499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500" y="3683056"/>
            <a:ext cx="1679280" cy="2436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715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9001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9001" y="3683056"/>
            <a:ext cx="1679270" cy="2436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23299" y="1658047"/>
            <a:ext cx="4379595" cy="176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Plakaty</a:t>
            </a:r>
            <a:endParaRPr sz="13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Plakaty do pobrania dostępne są </a:t>
            </a:r>
            <a:r>
              <a:rPr lang="en-GB" sz="1100" b="1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tutaj</a:t>
            </a:r>
            <a:r>
              <a:rPr sz="11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27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1604048"/>
            <a:ext cx="3907154" cy="15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Ulotki</a:t>
            </a:r>
            <a:endParaRPr sz="1300" dirty="0">
              <a:latin typeface="Arial Black"/>
              <a:cs typeface="Arial Black"/>
            </a:endParaRP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Podczas działań prowadzonych w ramach kampanii można wykorzystać następujące ulotki: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3228787"/>
            <a:ext cx="4105910" cy="372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– co powinieneś o niej wiedzieć?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Ktoś z Twoich bliskich, przyjaciół lub znajomych cierpi na depresję?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Obawiasz się, że twoje dziecko może mieć depresję?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Martwisz się o przyszłość? Zapobieganie depresji u nastolatków i młodych, dwudziestokilkuletnich osób.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Zastanawiasz się, dlaczego po narodzinach dziecka nie czujesz się szczęśliwa?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Zachowanie pozytywnego usposobienia i zapobieganie depresji w starszym wieku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znasz kogoś, kto może myśleć o samobójstwie?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ogarnia Cię poczucie, że nie warto żyć?</a:t>
            </a:r>
          </a:p>
          <a:p>
            <a:pPr>
              <a:spcBef>
                <a:spcPts val="4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Proszę zauważyć, że materiały opatrzone logo WHO powinny być wykorzystywane w takiej postaci, w jakiej zostały przygotowane.</a:t>
            </a:r>
          </a:p>
          <a:p>
            <a:pPr>
              <a:lnSpc>
                <a:spcPct val="106000"/>
              </a:lnSpc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przypadku pytań dotyczących wykorzystania materiałów, prosimy o kontakt mailowy na adres </a:t>
            </a:r>
            <a:r>
              <a:rPr sz="11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whd17@who.int</a:t>
            </a:r>
            <a:r>
              <a:rPr sz="1100" b="1" spc="-45" dirty="0">
                <a:solidFill>
                  <a:srgbClr val="55B2B5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lang="pl-PL" sz="1100" b="1" spc="-45" dirty="0">
                <a:solidFill>
                  <a:srgbClr val="55B2B5"/>
                </a:solidFill>
                <a:latin typeface="Arial Black"/>
                <a:cs typeface="Arial Black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lub z biurem WHO w Polsce: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eurowhopol@who.int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7146" y="157053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4993" y="1619999"/>
            <a:ext cx="1261052" cy="88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1144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8998" y="2635872"/>
            <a:ext cx="1261046" cy="88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5119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2972" y="1619999"/>
            <a:ext cx="1261046" cy="885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25141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2995" y="2635872"/>
            <a:ext cx="1261046" cy="885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3104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0958" y="1619999"/>
            <a:ext cx="1261041" cy="885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146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4993" y="3656393"/>
            <a:ext cx="1261052" cy="885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7146" y="2586393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4993" y="2635872"/>
            <a:ext cx="1261052" cy="885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1144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8998" y="3656393"/>
            <a:ext cx="1261046" cy="885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93300" y="4772713"/>
            <a:ext cx="4045585" cy="1525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85">
              <a:lnSpc>
                <a:spcPct val="106100"/>
              </a:lnSpc>
            </a:pPr>
            <a:r>
              <a:rPr lang="pl-PL" sz="1100" spc="-35" dirty="0">
                <a:latin typeface="Arial"/>
                <a:cs typeface="Arial"/>
              </a:rPr>
              <a:t>Każda ulotka dostępna jest w językach: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15"/>
              </a:rPr>
              <a:t>angielskim, </a:t>
            </a:r>
            <a:r>
              <a:rPr lang="en-GB" sz="1100" b="1" spc="-70" dirty="0">
                <a:solidFill>
                  <a:srgbClr val="55B2B5"/>
                </a:solidFill>
                <a:latin typeface="Arial Black"/>
                <a:cs typeface="Arial Black"/>
                <a:hlinkClick r:id="rId16"/>
              </a:rPr>
              <a:t>arabskim, </a:t>
            </a:r>
            <a:r>
              <a:rPr lang="en-GB" sz="1100" b="1" spc="-85" dirty="0">
                <a:solidFill>
                  <a:srgbClr val="55B2B5"/>
                </a:solidFill>
                <a:latin typeface="Arial Black"/>
                <a:cs typeface="Arial Black"/>
                <a:hlinkClick r:id="rId17"/>
              </a:rPr>
              <a:t>chińskim, </a:t>
            </a:r>
            <a:r>
              <a:rPr lang="en-GB" sz="1100" b="1" spc="-65" dirty="0">
                <a:solidFill>
                  <a:srgbClr val="55B2B5"/>
                </a:solidFill>
                <a:latin typeface="Arial Black"/>
                <a:cs typeface="Arial Black"/>
                <a:hlinkClick r:id="rId18"/>
              </a:rPr>
              <a:t>francuskim, </a:t>
            </a:r>
            <a:r>
              <a:rPr lang="en-GB" sz="1100" b="1" spc="-75" dirty="0">
                <a:solidFill>
                  <a:srgbClr val="55B2B5"/>
                </a:solidFill>
                <a:latin typeface="Arial Black"/>
                <a:cs typeface="Arial Black"/>
                <a:hlinkClick r:id="rId19" action="ppaction://hlinkfile"/>
              </a:rPr>
              <a:t>hiszpańskim i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20"/>
              </a:rPr>
              <a:t>rosyjskim</a:t>
            </a:r>
            <a:endParaRPr sz="11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740"/>
              </a:spcBef>
            </a:pPr>
            <a:r>
              <a:rPr lang="pl-PL" sz="1100" spc="15" dirty="0">
                <a:latin typeface="Arial"/>
                <a:cs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3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3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3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815384" y="3217258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857" y="1703109"/>
            <a:ext cx="4170679" cy="457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  <a:latin typeface="Arial"/>
                <a:cs typeface="Arial"/>
              </a:rPr>
              <a:t>Zorganizuj działania lub wydarzenia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>
              <a:lnSpc>
                <a:spcPct val="106000"/>
              </a:lnSpc>
            </a:pPr>
            <a:r>
              <a:rPr lang="pl-PL" sz="1100" spc="20" dirty="0">
                <a:latin typeface="Arial"/>
                <a:cs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>
              <a:spcBef>
                <a:spcPts val="925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Co starasz się osiągnąć?</a:t>
            </a:r>
          </a:p>
          <a:p>
            <a:pPr>
              <a:spcBef>
                <a:spcPts val="3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Do kogo chcesz dotrzeć?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Co zachęciłoby Twoją grupę docelową do uczestnictwa?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Kiedy i gdzie odbędzie się wydarzenie?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należałoby je organizować wspólnie z innymi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organizacjami?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 będzie zaproszony? Czy jakieś znane osoby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mogłyby pomóc w osiągnięciu tych celów? 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posiadacie odpowiednie zasoby do realizacji tych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celów? A jeśli nie, to czy możecie je pozyskać?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Jak będziecie promować organizowane wydarzenie?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media mogą pomóc w osiągnięciu Waszych celów? Jeżeli tak, to do których mediów należy się zwrócić?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3258" y="1982761"/>
            <a:ext cx="4530242" cy="443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256540" indent="-90805">
              <a:lnSpc>
                <a:spcPct val="1149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zamierzacie udostępniać informacje o prowadzonych przez Was działaniach po wydarzeniu?</a:t>
            </a:r>
          </a:p>
          <a:p>
            <a:pPr marL="471805" lvl="1" indent="-91440">
              <a:lnSpc>
                <a:spcPct val="100000"/>
              </a:lnSpc>
              <a:spcBef>
                <a:spcPts val="765"/>
              </a:spcBef>
              <a:buClr>
                <a:srgbClr val="55B2B5"/>
              </a:buClr>
              <a:buFont typeface="Arial Black"/>
              <a:buChar char="•"/>
              <a:tabLst>
                <a:tab pos="472440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będziecie mierzyć wyniki i sukces?</a:t>
            </a:r>
          </a:p>
          <a:p>
            <a:pPr marL="672465" marR="102235" indent="-76200">
              <a:lnSpc>
                <a:spcPct val="114900"/>
              </a:lnSpc>
              <a:spcBef>
                <a:spcPts val="850"/>
              </a:spcBef>
            </a:pPr>
            <a:r>
              <a:rPr lang="pl-PL" sz="1100" dirty="0">
                <a:latin typeface="Arial"/>
                <a:cs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	lepszego zrozumienia i większej wiedzy o depresji i o 	   tym, w jaki sposób można jej zapobiegać i leczyć.</a:t>
            </a:r>
          </a:p>
          <a:p>
            <a:pPr marL="1258888" marR="55880" indent="-38100">
              <a:lnSpc>
                <a:spcPct val="114900"/>
              </a:lnSpc>
              <a:spcBef>
                <a:spcPts val="850"/>
              </a:spcBef>
            </a:pPr>
            <a:r>
              <a:rPr lang="pl-PL" sz="1100" spc="15" dirty="0">
                <a:latin typeface="Arial"/>
                <a:cs typeface="Arial"/>
              </a:rPr>
              <a:t>Zastanów się nad zaangażowaniem znanych osób z własnej organizacji, zwłaszcza jeżeli mogą mieć wpływ na osoby, do których chcecie dotrzeć.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Ponieważ jest to roczna kampania, działania i wydarzenia mogą być organizowane przez cały rok.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</a:p>
          <a:p>
            <a:pPr marL="1198245" marR="127000" indent="109220" algn="just">
              <a:lnSpc>
                <a:spcPct val="114900"/>
              </a:lnSpc>
            </a:pPr>
            <a:r>
              <a:rPr sz="1100" spc="2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0551" y="2731135"/>
            <a:ext cx="1219448" cy="1627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0325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815994" y="3237395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9188" y="2549047"/>
            <a:ext cx="4140512" cy="161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poporodowa u kobiet może mieć niekorzystny wpływ na rozwój niemowląt.</a:t>
            </a: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endParaRPr lang="pl-PL" sz="1100" spc="20" dirty="0">
              <a:latin typeface="Arial"/>
              <a:cs typeface="Arial"/>
            </a:endParaRP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wielu krajach na świecie, nie ma żadnego lub 		  dostępne jest bardzo niewielkie wsparcie dla osób 	    	      cierpiących na zaburzenia zdrowia psychicznego. 	         	         Nawet w państwach o wysokim poziomie dochodów 	             niemal 50% osób cierpiących na depresję nie 		                jest leczonych.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4484" y="4291263"/>
            <a:ext cx="2847975" cy="208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15" dirty="0">
                <a:latin typeface="Arial"/>
                <a:cs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</a:p>
          <a:p>
            <a:pPr marL="90488" marR="416559" lvl="1" indent="-90488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256540" algn="l"/>
              </a:tabLst>
            </a:pPr>
            <a:r>
              <a:rPr lang="pl-PL" sz="1100" spc="-5" dirty="0">
                <a:latin typeface="Arial"/>
                <a:cs typeface="Arial"/>
              </a:rPr>
              <a:t>Koszty zapobiegania i leczenia najpowszechniejszych zaburzeń zdrowia psychicznego są stosunkowo niewielkie.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299" y="2549047"/>
            <a:ext cx="3829685" cy="230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Niemal 10% ludności świata cierpi na jedno lub oba z tych zaburzeń.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W skali globalnej udział depresji w latach życia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z niepełnosprawnością wynosi 10%.</a:t>
            </a:r>
          </a:p>
          <a:p>
            <a:pPr marL="103505" marR="5080" indent="-90805">
              <a:lnSpc>
                <a:spcPct val="106100"/>
              </a:lnSpc>
              <a:spcBef>
                <a:spcPts val="120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W rejonach katastrof humanitarnych i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trwających konfliktów depresja lub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zaburzenia lękowe występują u 1 na 5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osób.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0016" y="4977221"/>
            <a:ext cx="3075084" cy="89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12382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7299" y="1602544"/>
            <a:ext cx="8920480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900" b="1" dirty="0">
                <a:solidFill>
                  <a:srgbClr val="55B2B5"/>
                </a:solidFill>
                <a:latin typeface="Arial Black"/>
                <a:cs typeface="Arial Black"/>
              </a:rPr>
              <a:t>Informacje o depresji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30" dirty="0">
                <a:latin typeface="Arial"/>
                <a:cs typeface="Arial"/>
              </a:rPr>
              <a:t>Jeżeli organizujesz wydarzenie lub opracowujesz własne materiały dla potrzeb kampanii, poniżej przedstawiamy kilka faktów i danych, które może zechcesz wykorzystać:</a:t>
            </a:r>
          </a:p>
        </p:txBody>
      </p:sp>
      <p:sp>
        <p:nvSpPr>
          <p:cNvPr id="17" name="object 17"/>
          <p:cNvSpPr/>
          <p:nvPr/>
        </p:nvSpPr>
        <p:spPr>
          <a:xfrm>
            <a:off x="4913958" y="3090454"/>
            <a:ext cx="1432235" cy="130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192502" y="7195742"/>
            <a:ext cx="2068598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2338</Words>
  <Application>Microsoft Office PowerPoint</Application>
  <PresentationFormat>Niestandardowy</PresentationFormat>
  <Paragraphs>259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Microsoft Sans Serif</vt:lpstr>
      <vt:lpstr>Open Sans</vt:lpstr>
      <vt:lpstr>Tahoma</vt:lpstr>
      <vt:lpstr>Times New Roman</vt:lpstr>
      <vt:lpstr>Trebuchet MS</vt:lpstr>
      <vt:lpstr>Tw Cen MT Condensed Extra Bold</vt:lpstr>
      <vt:lpstr>Office Theme</vt:lpstr>
      <vt:lpstr>Prezentacja programu PowerPoint</vt:lpstr>
      <vt:lpstr>Porozmawiajmy  </vt:lpstr>
      <vt:lpstr>Porozmawiajmy</vt:lpstr>
      <vt:lpstr>Porozmawiajmy  </vt:lpstr>
      <vt:lpstr>Porozmawiajmy</vt:lpstr>
      <vt:lpstr>Porozmawiajmy</vt:lpstr>
      <vt:lpstr>Porozmawiajmy</vt:lpstr>
      <vt:lpstr>Porozmawiajmy</vt:lpstr>
      <vt:lpstr>Porozmawiajmy</vt:lpstr>
      <vt:lpstr>Porozmawiajmy</vt:lpstr>
      <vt:lpstr>Porozmawiajmy</vt:lpstr>
      <vt:lpstr>Porozmawiajmy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Walicka</dc:creator>
  <cp:lastModifiedBy>Anna Walicka</cp:lastModifiedBy>
  <cp:revision>186</cp:revision>
  <dcterms:created xsi:type="dcterms:W3CDTF">2017-01-03T20:13:55Z</dcterms:created>
  <dcterms:modified xsi:type="dcterms:W3CDTF">2017-03-10T16:30:14Z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LastSaved">
    <vt:filetime>2017-01-03T00:00:00Z</vt:filetime>
  </property>
</Properties>
</file>